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5D2A-A048-46A4-8567-5BEEC203243E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DED1E-7FCC-4D6D-96D4-0D9D58B19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DED1E-7FCC-4D6D-96D4-0D9D58B199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F3F5-E8CB-46A9-8E6C-727C82DAFF82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3763-D215-4683-8553-9B5766271ED1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3E42-8B7D-4031-AFC3-35BCFA5A99C0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156-67CB-4A6C-B009-38F36E4D786F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0793-654E-47E3-93A0-89375C47CA18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70-E461-490E-A279-C0136DC899FB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7B77-0D54-4CFD-9A8B-B57BFC1583DD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1C43-5713-4061-BE04-AE77E9B9C055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B13-01E6-43B0-B456-16A6988394F1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9391-FABF-4A88-BCC9-D4F8F1360F8D}" type="datetime1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1158-EE23-4CDC-AF40-47739824917C}" type="datetime1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CADE-7F9A-4FAC-9D90-5D5B31883D2F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C010ADF-DD6B-4C35-94C2-7284575414C8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Pricing Off Premise Events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3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Food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Accurately estimate the actual cost of the food necessary to produce the event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Costs are volatile – especially meat and seafood – the so - called “Center of the Plate” </a:t>
            </a:r>
          </a:p>
          <a:p>
            <a:r>
              <a:rPr lang="en-US" dirty="0" smtClean="0"/>
              <a:t>Maintain recipe cards – update with current prices</a:t>
            </a:r>
          </a:p>
          <a:p>
            <a:pPr lvl="1"/>
            <a:r>
              <a:rPr lang="en-US" dirty="0" smtClean="0"/>
              <a:t>Use a spread sheet </a:t>
            </a:r>
          </a:p>
          <a:p>
            <a:r>
              <a:rPr lang="en-US" dirty="0" smtClean="0"/>
              <a:t>To price event multiply by number of guests expected (don’t forget planned overages)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13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Costs</a:t>
            </a:r>
          </a:p>
          <a:p>
            <a:pPr lvl="1"/>
            <a:r>
              <a:rPr lang="en-US" dirty="0" smtClean="0"/>
              <a:t>Commissary</a:t>
            </a:r>
          </a:p>
          <a:p>
            <a:pPr lvl="1"/>
            <a:r>
              <a:rPr lang="en-US" dirty="0" smtClean="0"/>
              <a:t>Set up and service</a:t>
            </a:r>
          </a:p>
          <a:p>
            <a:pPr lvl="1"/>
            <a:r>
              <a:rPr lang="en-US" dirty="0" smtClean="0"/>
              <a:t>Tear down and clean up</a:t>
            </a:r>
          </a:p>
          <a:p>
            <a:pPr lvl="1"/>
            <a:r>
              <a:rPr lang="en-US" dirty="0" smtClean="0"/>
              <a:t>Office overhead – sales commissions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Remember to figure in all Benefits and taxes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Equipment costs can be structured differently</a:t>
            </a:r>
          </a:p>
          <a:p>
            <a:r>
              <a:rPr lang="en-US" dirty="0" smtClean="0"/>
              <a:t>Owned equipment can be marked up as if it were rental</a:t>
            </a:r>
          </a:p>
          <a:p>
            <a:pPr lvl="1"/>
            <a:r>
              <a:rPr lang="en-US" dirty="0" smtClean="0"/>
              <a:t>Can use to secure an event </a:t>
            </a:r>
          </a:p>
          <a:p>
            <a:pPr lvl="1"/>
            <a:r>
              <a:rPr lang="en-US" dirty="0" smtClean="0"/>
              <a:t>Price for profit or discount to underbid competition</a:t>
            </a:r>
          </a:p>
          <a:p>
            <a:r>
              <a:rPr lang="en-US" dirty="0" smtClean="0"/>
              <a:t>Rentals and Mark Ups</a:t>
            </a:r>
          </a:p>
          <a:p>
            <a:pPr lvl="1"/>
            <a:r>
              <a:rPr lang="en-US" dirty="0" smtClean="0"/>
              <a:t>Rental Companies will offer discounts off retail</a:t>
            </a:r>
          </a:p>
          <a:p>
            <a:pPr lvl="1"/>
            <a:r>
              <a:rPr lang="en-US" dirty="0" smtClean="0"/>
              <a:t>Mark ups cover losses and damage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2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 mark up if directly serving as an intermediary</a:t>
            </a:r>
          </a:p>
          <a:p>
            <a:pPr lvl="1"/>
            <a:r>
              <a:rPr lang="en-US" sz="2800" dirty="0" smtClean="0"/>
              <a:t>10 to 25 % is common</a:t>
            </a:r>
          </a:p>
          <a:p>
            <a:pPr lvl="1"/>
            <a:endParaRPr lang="en-US" sz="2800" dirty="0"/>
          </a:p>
          <a:p>
            <a:pPr marL="34925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Commission for a referral? Ethical or Not?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77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Markups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 to calculate</a:t>
            </a:r>
            <a:endParaRPr lang="en-US" dirty="0"/>
          </a:p>
          <a:p>
            <a:r>
              <a:rPr lang="en-US" dirty="0" smtClean="0"/>
              <a:t>Divide the food cost by desired cost percentage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smtClean="0"/>
              <a:t>Cost/% = Selling Price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Food Cost	 Food Cost %	      Selling Price        Margin</a:t>
            </a:r>
          </a:p>
          <a:p>
            <a:pPr marL="349250" lvl="1" indent="0">
              <a:buNone/>
            </a:pPr>
            <a:r>
              <a:rPr lang="en-US" dirty="0" smtClean="0"/>
              <a:t>$1,590	     25%		$6,360	$4,770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8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by Markup </a:t>
            </a:r>
            <a:r>
              <a:rPr lang="en-US" dirty="0" smtClean="0"/>
              <a:t>Factor</a:t>
            </a:r>
          </a:p>
          <a:p>
            <a:pPr marL="0" indent="0">
              <a:buNone/>
            </a:pPr>
            <a:r>
              <a:rPr lang="en-US" dirty="0" smtClean="0"/>
              <a:t>Food Cost X Markup Factor = Selling Price</a:t>
            </a:r>
          </a:p>
          <a:p>
            <a:pPr marL="0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/>
              <a:t>Food Cost	 </a:t>
            </a:r>
            <a:r>
              <a:rPr lang="en-US" dirty="0" smtClean="0"/>
              <a:t>Markup Factor      </a:t>
            </a:r>
            <a:r>
              <a:rPr lang="en-US" dirty="0"/>
              <a:t>Selling Price        Margin</a:t>
            </a:r>
          </a:p>
          <a:p>
            <a:pPr marL="349250" lvl="1" indent="0">
              <a:buNone/>
            </a:pPr>
            <a:r>
              <a:rPr lang="en-US" dirty="0"/>
              <a:t>$1,590	    </a:t>
            </a:r>
            <a:r>
              <a:rPr lang="en-US" dirty="0" smtClean="0"/>
              <a:t>    4	</a:t>
            </a:r>
            <a:r>
              <a:rPr lang="en-US" dirty="0"/>
              <a:t>		$6,360	$4,770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46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caterers mark up labor by adding it to the food cost then applying a markup factor</a:t>
            </a:r>
            <a:endParaRPr lang="en-US" dirty="0"/>
          </a:p>
          <a:p>
            <a:r>
              <a:rPr lang="en-US" dirty="0" smtClean="0"/>
              <a:t>Others markup food and at labor at cost or slightly marked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8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Market Factors</a:t>
            </a:r>
          </a:p>
          <a:p>
            <a:r>
              <a:rPr lang="en-US" dirty="0" smtClean="0"/>
              <a:t>Competitor Prices </a:t>
            </a:r>
          </a:p>
          <a:p>
            <a:r>
              <a:rPr lang="en-US" dirty="0" smtClean="0"/>
              <a:t>Previous Prices Charged to clients</a:t>
            </a:r>
          </a:p>
          <a:p>
            <a:r>
              <a:rPr lang="en-US" dirty="0" smtClean="0"/>
              <a:t>How many Guests are expected</a:t>
            </a:r>
          </a:p>
          <a:p>
            <a:r>
              <a:rPr lang="en-US" dirty="0" smtClean="0"/>
              <a:t>How badly is the business needed</a:t>
            </a:r>
          </a:p>
          <a:p>
            <a:r>
              <a:rPr lang="en-US" dirty="0" smtClean="0"/>
              <a:t>Other bidders</a:t>
            </a:r>
          </a:p>
          <a:p>
            <a:r>
              <a:rPr lang="en-US" dirty="0" smtClean="0"/>
              <a:t>Client’s perceived value of event</a:t>
            </a:r>
          </a:p>
          <a:p>
            <a:r>
              <a:rPr lang="en-US" dirty="0" smtClean="0"/>
              <a:t>Do Clients expect to negotiate</a:t>
            </a:r>
          </a:p>
          <a:p>
            <a:r>
              <a:rPr lang="en-US" dirty="0" smtClean="0"/>
              <a:t>Clients expecting a discoun</a:t>
            </a:r>
            <a:r>
              <a:rPr lang="en-US" dirty="0"/>
              <a:t>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3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Pricing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 up more for smaller parties</a:t>
            </a:r>
          </a:p>
          <a:p>
            <a:r>
              <a:rPr lang="en-US" dirty="0" smtClean="0"/>
              <a:t>Mark up more for lower cost parties</a:t>
            </a:r>
          </a:p>
          <a:p>
            <a:r>
              <a:rPr lang="en-US" dirty="0" smtClean="0"/>
              <a:t>Mark up more for fewer guests</a:t>
            </a:r>
          </a:p>
          <a:p>
            <a:r>
              <a:rPr lang="en-US" dirty="0" smtClean="0"/>
              <a:t>Special Events, or Holidays</a:t>
            </a:r>
          </a:p>
          <a:p>
            <a:r>
              <a:rPr lang="en-US" dirty="0" smtClean="0"/>
              <a:t>Probability of negotiations or discounts</a:t>
            </a:r>
          </a:p>
          <a:p>
            <a:r>
              <a:rPr lang="en-US" dirty="0" smtClean="0"/>
              <a:t>Inexpensive parties lead to more inexpensive parties</a:t>
            </a:r>
          </a:p>
          <a:p>
            <a:r>
              <a:rPr lang="en-US" dirty="0" smtClean="0"/>
              <a:t>Value of time</a:t>
            </a:r>
          </a:p>
          <a:p>
            <a:r>
              <a:rPr lang="en-US" dirty="0" smtClean="0"/>
              <a:t>Looking beyond the price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8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Charges, Gratuities, Sales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State has laws regarding service charges, gratuities and sales taxes</a:t>
            </a:r>
          </a:p>
          <a:p>
            <a:r>
              <a:rPr lang="en-US" dirty="0" smtClean="0"/>
              <a:t>Surveys indicate many caterers do not charge Service Fees and build it into the cost of the event</a:t>
            </a:r>
          </a:p>
          <a:p>
            <a:r>
              <a:rPr lang="en-US" dirty="0" smtClean="0"/>
              <a:t>In Florida, gratuities are not taxed if all monies are given to service personnel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“Science” of Pricing – determining the actual costs of goods and labor</a:t>
            </a:r>
          </a:p>
          <a:p>
            <a:endParaRPr lang="en-US" dirty="0" smtClean="0"/>
          </a:p>
          <a:p>
            <a:r>
              <a:rPr lang="en-US" dirty="0" smtClean="0"/>
              <a:t>The “Art” of Pricing – how much mark up can be successfully </a:t>
            </a:r>
            <a:r>
              <a:rPr lang="en-US" dirty="0" err="1" smtClean="0"/>
              <a:t>negociated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6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Charitable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Records</a:t>
            </a:r>
          </a:p>
          <a:p>
            <a:r>
              <a:rPr lang="en-US" dirty="0" smtClean="0"/>
              <a:t>Be Aware of tax implications</a:t>
            </a:r>
          </a:p>
          <a:p>
            <a:r>
              <a:rPr lang="en-US" dirty="0" smtClean="0"/>
              <a:t>Do not compromise quality – guests will notice </a:t>
            </a:r>
          </a:p>
          <a:p>
            <a:r>
              <a:rPr lang="en-US" dirty="0" smtClean="0"/>
              <a:t>Make sure you have proper sales tax exemption 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72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Pricing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Pricing</a:t>
            </a:r>
          </a:p>
          <a:p>
            <a:pPr lvl="1"/>
            <a:r>
              <a:rPr lang="en-US" dirty="0" smtClean="0"/>
              <a:t>Client sets the price</a:t>
            </a:r>
          </a:p>
          <a:p>
            <a:r>
              <a:rPr lang="en-US" dirty="0" smtClean="0"/>
              <a:t>Cost Plus Method</a:t>
            </a:r>
          </a:p>
          <a:p>
            <a:pPr lvl="1"/>
            <a:r>
              <a:rPr lang="en-US" dirty="0" smtClean="0"/>
              <a:t>Calculate costs and add profit</a:t>
            </a:r>
          </a:p>
          <a:p>
            <a:r>
              <a:rPr lang="en-US" dirty="0" smtClean="0"/>
              <a:t>Range Pricing</a:t>
            </a:r>
          </a:p>
          <a:p>
            <a:pPr lvl="1"/>
            <a:r>
              <a:rPr lang="en-US" dirty="0" smtClean="0"/>
              <a:t>Typically for future events </a:t>
            </a:r>
          </a:p>
          <a:p>
            <a:r>
              <a:rPr lang="en-US" dirty="0" smtClean="0"/>
              <a:t>Package Pricing</a:t>
            </a:r>
          </a:p>
          <a:p>
            <a:pPr lvl="1"/>
            <a:r>
              <a:rPr lang="en-US" dirty="0" smtClean="0"/>
              <a:t>Can add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66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Chapter 10</a:t>
            </a:r>
          </a:p>
          <a:p>
            <a:endParaRPr lang="en-US" dirty="0"/>
          </a:p>
          <a:p>
            <a:r>
              <a:rPr lang="en-US" dirty="0" smtClean="0"/>
              <a:t>Project Due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7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how much can be charged</a:t>
            </a:r>
          </a:p>
          <a:p>
            <a:r>
              <a:rPr lang="en-US" dirty="0" smtClean="0"/>
              <a:t>Supply of Caterers in Market</a:t>
            </a:r>
          </a:p>
          <a:p>
            <a:r>
              <a:rPr lang="en-US" dirty="0" smtClean="0"/>
              <a:t>Demand for Services</a:t>
            </a:r>
          </a:p>
          <a:p>
            <a:r>
              <a:rPr lang="en-US" dirty="0" smtClean="0"/>
              <a:t>Types of caterers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Market research is key </a:t>
            </a:r>
            <a:r>
              <a:rPr lang="en-US" dirty="0" smtClean="0"/>
              <a:t>– Analyze clients and their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3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caterers can use pricing as an effective sales tool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Good pricing is not a “win – lose” but rather a “win – win”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Pricing should take a long term view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for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 is to maximize the bottom line while maintaining the pricing “win win”</a:t>
            </a:r>
          </a:p>
          <a:p>
            <a:r>
              <a:rPr lang="en-US" dirty="0" smtClean="0"/>
              <a:t>Find the “middle ground” between good profit and reasonable prices</a:t>
            </a:r>
          </a:p>
          <a:p>
            <a:r>
              <a:rPr lang="en-US" dirty="0" smtClean="0"/>
              <a:t>As a rule – 50 – 75 % of proposals should be accepted</a:t>
            </a:r>
          </a:p>
          <a:p>
            <a:r>
              <a:rPr lang="en-US" dirty="0" smtClean="0"/>
              <a:t>When negotiating, try not to lower a price without reducing something in the event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2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Cost Ranges</a:t>
            </a:r>
            <a:br>
              <a:rPr lang="en-US" dirty="0" smtClean="0"/>
            </a:br>
            <a:r>
              <a:rPr lang="en-US" dirty="0" smtClean="0"/>
              <a:t>Of Gross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Food Cost 			20 to 40 %</a:t>
            </a:r>
          </a:p>
          <a:p>
            <a:r>
              <a:rPr lang="en-US" sz="2800" dirty="0" smtClean="0"/>
              <a:t>Payroll and Benefits	15 to 30 %</a:t>
            </a:r>
          </a:p>
          <a:p>
            <a:r>
              <a:rPr lang="en-US" sz="2800" dirty="0" smtClean="0"/>
              <a:t>All other expenses		10 to 30%</a:t>
            </a:r>
          </a:p>
          <a:p>
            <a:pPr lvl="1"/>
            <a:r>
              <a:rPr lang="en-US" sz="2000" dirty="0" smtClean="0"/>
              <a:t>Includes “fixed” costs</a:t>
            </a:r>
          </a:p>
          <a:p>
            <a:endParaRPr lang="en-US" sz="2800" dirty="0"/>
          </a:p>
          <a:p>
            <a:r>
              <a:rPr lang="en-US" sz="2800" dirty="0" smtClean="0"/>
              <a:t>Net profit before Taxes	10 -40 %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Cost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Prime cost is the sum of the company’s food cost and it’s direct labor costs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Should be no more than 60% of Gross Sales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will it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Quoting a price without asking qualifying questions is asking for trouble</a:t>
            </a:r>
          </a:p>
          <a:p>
            <a:r>
              <a:rPr lang="en-US" dirty="0" smtClean="0"/>
              <a:t>If pressed – quote a broad range based on your previous experience – then proceed to ask for details</a:t>
            </a:r>
          </a:p>
          <a:p>
            <a:r>
              <a:rPr lang="en-US" dirty="0" smtClean="0"/>
              <a:t>Prices that change can create suspicion and animosity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04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Cost Basis lines for</a:t>
            </a:r>
          </a:p>
          <a:p>
            <a:pPr lvl="1"/>
            <a:r>
              <a:rPr lang="en-US" dirty="0" smtClean="0"/>
              <a:t>Food Cost</a:t>
            </a:r>
          </a:p>
          <a:p>
            <a:pPr lvl="1"/>
            <a:r>
              <a:rPr lang="en-US" dirty="0" smtClean="0"/>
              <a:t>Commissary Labor Costs</a:t>
            </a:r>
          </a:p>
          <a:p>
            <a:pPr lvl="1"/>
            <a:r>
              <a:rPr lang="en-US" dirty="0" smtClean="0"/>
              <a:t>All costs to deliver, set up, serve and clean up</a:t>
            </a:r>
          </a:p>
          <a:p>
            <a:pPr lvl="1"/>
            <a:r>
              <a:rPr lang="en-US" dirty="0" smtClean="0"/>
              <a:t>Equipment Costs</a:t>
            </a:r>
          </a:p>
          <a:p>
            <a:pPr lvl="1"/>
            <a:r>
              <a:rPr lang="en-US" dirty="0" smtClean="0"/>
              <a:t>Other costs (Flowers, décor, music)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7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343</TotalTime>
  <Words>719</Words>
  <Application>Microsoft Office PowerPoint</Application>
  <PresentationFormat>On-screen Show (4:3)</PresentationFormat>
  <Paragraphs>158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News Gothic MT</vt:lpstr>
      <vt:lpstr>Wingdings 2</vt:lpstr>
      <vt:lpstr>Breeze</vt:lpstr>
      <vt:lpstr>Chapter 10</vt:lpstr>
      <vt:lpstr>Pricing </vt:lpstr>
      <vt:lpstr>Market Variables</vt:lpstr>
      <vt:lpstr>Pricing </vt:lpstr>
      <vt:lpstr>Pricing for Profit</vt:lpstr>
      <vt:lpstr>Common Cost Ranges Of Gross Sales</vt:lpstr>
      <vt:lpstr>Prime Cost </vt:lpstr>
      <vt:lpstr>How Much will it Cost?</vt:lpstr>
      <vt:lpstr> Costing</vt:lpstr>
      <vt:lpstr>Computing Food Costs</vt:lpstr>
      <vt:lpstr>Labor Costs</vt:lpstr>
      <vt:lpstr>Equipment Costs</vt:lpstr>
      <vt:lpstr>Accessory Services</vt:lpstr>
      <vt:lpstr>Calculating Markups</vt:lpstr>
      <vt:lpstr>Calculating Markup</vt:lpstr>
      <vt:lpstr>Pricing Labor</vt:lpstr>
      <vt:lpstr>Determining the Markup</vt:lpstr>
      <vt:lpstr>Common Pricing Techniques</vt:lpstr>
      <vt:lpstr>Service Charges, Gratuities, Sales Taxes</vt:lpstr>
      <vt:lpstr>Charitable Events</vt:lpstr>
      <vt:lpstr>Other Pricing Methods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Raleigh Whitehurst</dc:creator>
  <cp:lastModifiedBy>Walter Whitehurst IV</cp:lastModifiedBy>
  <cp:revision>18</cp:revision>
  <dcterms:created xsi:type="dcterms:W3CDTF">2013-03-22T18:51:13Z</dcterms:created>
  <dcterms:modified xsi:type="dcterms:W3CDTF">2014-03-17T12:02:48Z</dcterms:modified>
</cp:coreProperties>
</file>